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7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4B0"/>
    <a:srgbClr val="FBA548"/>
    <a:srgbClr val="F38708"/>
    <a:srgbClr val="D96705"/>
    <a:srgbClr val="E1B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2"/>
    <p:restoredTop sz="94695"/>
  </p:normalViewPr>
  <p:slideViewPr>
    <p:cSldViewPr snapToGrid="0" snapToObjects="1">
      <p:cViewPr varScale="1">
        <p:scale>
          <a:sx n="120" d="100"/>
          <a:sy n="120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FD159-F9FF-4308-A7CB-6964E65D5768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8C6E45-5518-4D25-BBDD-FE225A5CE0B0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 dirty="0">
              <a:latin typeface="Gill Sans" panose="020B0502020104020203" pitchFamily="34" charset="-79"/>
            </a:rPr>
            <a:t>Casual riders who complete more rides during the work week should be a focus of the campaign.</a:t>
          </a:r>
        </a:p>
      </dgm:t>
    </dgm:pt>
    <dgm:pt modelId="{C6C22230-A969-4B70-B379-B65272923E74}" type="parTrans" cxnId="{67B3994D-0ADB-4D26-AEAD-B5DE4D988ECD}">
      <dgm:prSet/>
      <dgm:spPr/>
      <dgm:t>
        <a:bodyPr/>
        <a:lstStyle/>
        <a:p>
          <a:endParaRPr lang="en-US"/>
        </a:p>
      </dgm:t>
    </dgm:pt>
    <dgm:pt modelId="{3E9E2A2D-D5F4-4804-AFA6-90664267A05C}" type="sibTrans" cxnId="{67B3994D-0ADB-4D26-AEAD-B5DE4D988ECD}">
      <dgm:prSet/>
      <dgm:spPr/>
      <dgm:t>
        <a:bodyPr/>
        <a:lstStyle/>
        <a:p>
          <a:endParaRPr lang="en-US"/>
        </a:p>
      </dgm:t>
    </dgm:pt>
    <dgm:pt modelId="{748B44FF-DF78-4AB0-9BF1-CFA1B815787E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An annual membership which rewards commuters would be an effective incentive.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299A5233-405E-4AE2-8568-68B41A434D7A}" type="parTrans" cxnId="{17240DB0-1C67-4306-B9C9-3C3B9C34A6E5}">
      <dgm:prSet/>
      <dgm:spPr/>
      <dgm:t>
        <a:bodyPr/>
        <a:lstStyle/>
        <a:p>
          <a:endParaRPr lang="en-US"/>
        </a:p>
      </dgm:t>
    </dgm:pt>
    <dgm:pt modelId="{E5E1ACEA-9DFA-4E21-8BBC-BC6961D17EBB}" type="sibTrans" cxnId="{17240DB0-1C67-4306-B9C9-3C3B9C34A6E5}">
      <dgm:prSet/>
      <dgm:spPr/>
      <dgm:t>
        <a:bodyPr/>
        <a:lstStyle/>
        <a:p>
          <a:endParaRPr lang="en-US"/>
        </a:p>
      </dgm:t>
    </dgm:pt>
    <dgm:pt modelId="{4BF056E8-FE96-4422-A564-F37E361D902B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>
              <a:latin typeface="Gill Sans" panose="020B0502020104020203" pitchFamily="34" charset="-79"/>
            </a:rPr>
            <a:t>The campaign would be most effective during the month of July.</a:t>
          </a:r>
          <a:endParaRPr lang="en-US" baseline="0" dirty="0">
            <a:latin typeface="Gill Sans" panose="020B0502020104020203" pitchFamily="34" charset="-79"/>
          </a:endParaRPr>
        </a:p>
      </dgm:t>
    </dgm:pt>
    <dgm:pt modelId="{933F70CB-2E41-4F69-97D2-9BB9DE5B9F1E}" type="parTrans" cxnId="{A0EDB1F3-766B-48CE-8929-6B4166318B36}">
      <dgm:prSet/>
      <dgm:spPr/>
      <dgm:t>
        <a:bodyPr/>
        <a:lstStyle/>
        <a:p>
          <a:endParaRPr lang="en-US"/>
        </a:p>
      </dgm:t>
    </dgm:pt>
    <dgm:pt modelId="{9A6F086F-8CD6-46F4-80BF-D0E591DB7AC0}" type="sibTrans" cxnId="{A0EDB1F3-766B-48CE-8929-6B4166318B36}">
      <dgm:prSet/>
      <dgm:spPr/>
      <dgm:t>
        <a:bodyPr/>
        <a:lstStyle/>
        <a:p>
          <a:endParaRPr lang="en-US"/>
        </a:p>
      </dgm:t>
    </dgm:pt>
    <dgm:pt modelId="{208B54E0-ECD9-45D0-907D-E7B88FA33A48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Brand visibility would be reinforced by the large number of riders throughout the city.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F0B662DE-91DA-4BCA-B303-8E569A8A9707}" type="parTrans" cxnId="{84DD2484-9AE2-4442-ABCF-CEE028F71DFD}">
      <dgm:prSet/>
      <dgm:spPr/>
      <dgm:t>
        <a:bodyPr/>
        <a:lstStyle/>
        <a:p>
          <a:endParaRPr lang="en-US"/>
        </a:p>
      </dgm:t>
    </dgm:pt>
    <dgm:pt modelId="{0B0E0F71-36E0-4363-855A-6BEDE6AC3E66}" type="sibTrans" cxnId="{84DD2484-9AE2-4442-ABCF-CEE028F71DFD}">
      <dgm:prSet/>
      <dgm:spPr/>
      <dgm:t>
        <a:bodyPr/>
        <a:lstStyle/>
        <a:p>
          <a:endParaRPr lang="en-US"/>
        </a:p>
      </dgm:t>
    </dgm:pt>
    <dgm:pt modelId="{1E31B336-27D6-48D2-AE2D-E07BEC0F360B}">
      <dgm:prSet/>
      <dgm:spPr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baseline="0">
              <a:latin typeface="Gill Sans" panose="020B0502020104020203" pitchFamily="34" charset="-79"/>
            </a:rPr>
            <a:t>The location-based element of the campaign should target casual riders at Navy Pier.</a:t>
          </a:r>
          <a:endParaRPr lang="en-US" baseline="0" dirty="0">
            <a:latin typeface="Gill Sans" panose="020B0502020104020203" pitchFamily="34" charset="-79"/>
          </a:endParaRPr>
        </a:p>
      </dgm:t>
    </dgm:pt>
    <dgm:pt modelId="{76D9B152-5125-4611-AAFF-51F1A01AABA0}" type="parTrans" cxnId="{20260D93-626F-48D4-A4BC-AB63AAD0124C}">
      <dgm:prSet/>
      <dgm:spPr/>
      <dgm:t>
        <a:bodyPr/>
        <a:lstStyle/>
        <a:p>
          <a:endParaRPr lang="en-US"/>
        </a:p>
      </dgm:t>
    </dgm:pt>
    <dgm:pt modelId="{45BC032B-44EA-45E8-9F74-78AC0C376936}" type="sibTrans" cxnId="{20260D93-626F-48D4-A4BC-AB63AAD0124C}">
      <dgm:prSet/>
      <dgm:spPr/>
      <dgm:t>
        <a:bodyPr/>
        <a:lstStyle/>
        <a:p>
          <a:endParaRPr lang="en-US"/>
        </a:p>
      </dgm:t>
    </dgm:pt>
    <dgm:pt modelId="{39A38AA8-D130-4DE8-B2E7-E37D1B3F21E7}">
      <dgm:prSet/>
      <dgm:spPr/>
      <dgm:t>
        <a:bodyPr/>
        <a:lstStyle/>
        <a:p>
          <a:r>
            <a:rPr lang="en-US" i="1" baseline="0">
              <a:solidFill>
                <a:srgbClr val="5884B0"/>
              </a:solidFill>
              <a:latin typeface="Gill Sans" panose="020B0502020104020203" pitchFamily="34" charset="-79"/>
            </a:rPr>
            <a:t>A localized push notification, paired with the visual of fellow riders, would strengthen brand appeal.</a:t>
          </a:r>
          <a:endParaRPr lang="en-US" baseline="0" dirty="0">
            <a:solidFill>
              <a:srgbClr val="5884B0"/>
            </a:solidFill>
            <a:latin typeface="Gill Sans" panose="020B0502020104020203" pitchFamily="34" charset="-79"/>
          </a:endParaRPr>
        </a:p>
      </dgm:t>
    </dgm:pt>
    <dgm:pt modelId="{CCEB1B5D-C00A-4CEF-B219-757E22E54C17}" type="parTrans" cxnId="{BCBF5F6C-FB64-4241-8077-CEED89D7792E}">
      <dgm:prSet/>
      <dgm:spPr/>
      <dgm:t>
        <a:bodyPr/>
        <a:lstStyle/>
        <a:p>
          <a:endParaRPr lang="en-US"/>
        </a:p>
      </dgm:t>
    </dgm:pt>
    <dgm:pt modelId="{511F9DD1-22EB-4C5E-8BF1-57ED259229A6}" type="sibTrans" cxnId="{BCBF5F6C-FB64-4241-8077-CEED89D7792E}">
      <dgm:prSet/>
      <dgm:spPr/>
      <dgm:t>
        <a:bodyPr/>
        <a:lstStyle/>
        <a:p>
          <a:endParaRPr lang="en-US"/>
        </a:p>
      </dgm:t>
    </dgm:pt>
    <dgm:pt modelId="{3E286D9A-52CA-8842-B248-DB6D2EDCDDEC}" type="pres">
      <dgm:prSet presAssocID="{4F9FD159-F9FF-4308-A7CB-6964E65D5768}" presName="Name0" presStyleCnt="0">
        <dgm:presLayoutVars>
          <dgm:dir/>
          <dgm:animLvl val="lvl"/>
          <dgm:resizeHandles val="exact"/>
        </dgm:presLayoutVars>
      </dgm:prSet>
      <dgm:spPr/>
    </dgm:pt>
    <dgm:pt modelId="{45620A73-D3FE-1140-94F5-4041ADA09DF8}" type="pres">
      <dgm:prSet presAssocID="{D48C6E45-5518-4D25-BBDD-FE225A5CE0B0}" presName="linNode" presStyleCnt="0"/>
      <dgm:spPr/>
    </dgm:pt>
    <dgm:pt modelId="{F47857C4-4996-974E-96A4-3BD65101DE0F}" type="pres">
      <dgm:prSet presAssocID="{D48C6E45-5518-4D25-BBDD-FE225A5CE0B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BB437D-CA1B-1441-8332-102C24ED0D30}" type="pres">
      <dgm:prSet presAssocID="{D48C6E45-5518-4D25-BBDD-FE225A5CE0B0}" presName="descendantText" presStyleLbl="alignAccFollowNode1" presStyleIdx="0" presStyleCnt="3">
        <dgm:presLayoutVars>
          <dgm:bulletEnabled val="1"/>
        </dgm:presLayoutVars>
      </dgm:prSet>
      <dgm:spPr/>
    </dgm:pt>
    <dgm:pt modelId="{6142D91B-A640-3248-958E-155225F4F60F}" type="pres">
      <dgm:prSet presAssocID="{3E9E2A2D-D5F4-4804-AFA6-90664267A05C}" presName="sp" presStyleCnt="0"/>
      <dgm:spPr/>
    </dgm:pt>
    <dgm:pt modelId="{32A74C38-5A4C-4B4E-A046-8B65C9857B40}" type="pres">
      <dgm:prSet presAssocID="{4BF056E8-FE96-4422-A564-F37E361D902B}" presName="linNode" presStyleCnt="0"/>
      <dgm:spPr/>
    </dgm:pt>
    <dgm:pt modelId="{F1467BFD-279A-6641-B5C7-72680E02D27D}" type="pres">
      <dgm:prSet presAssocID="{4BF056E8-FE96-4422-A564-F37E361D902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6DB870E-3127-CB44-94A9-669D6F76D2F5}" type="pres">
      <dgm:prSet presAssocID="{4BF056E8-FE96-4422-A564-F37E361D902B}" presName="descendantText" presStyleLbl="alignAccFollowNode1" presStyleIdx="1" presStyleCnt="3">
        <dgm:presLayoutVars>
          <dgm:bulletEnabled val="1"/>
        </dgm:presLayoutVars>
      </dgm:prSet>
      <dgm:spPr/>
    </dgm:pt>
    <dgm:pt modelId="{BB501EE9-8946-1D4A-9022-1B411FC264E7}" type="pres">
      <dgm:prSet presAssocID="{9A6F086F-8CD6-46F4-80BF-D0E591DB7AC0}" presName="sp" presStyleCnt="0"/>
      <dgm:spPr/>
    </dgm:pt>
    <dgm:pt modelId="{90F04469-4A6E-C24F-B262-00C2739D251C}" type="pres">
      <dgm:prSet presAssocID="{1E31B336-27D6-48D2-AE2D-E07BEC0F360B}" presName="linNode" presStyleCnt="0"/>
      <dgm:spPr/>
    </dgm:pt>
    <dgm:pt modelId="{ABC11C4A-CAE3-954E-896D-AC0CC2F41369}" type="pres">
      <dgm:prSet presAssocID="{1E31B336-27D6-48D2-AE2D-E07BEC0F360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46CEC8F-7F74-014F-BC77-C875EE29B3DB}" type="pres">
      <dgm:prSet presAssocID="{1E31B336-27D6-48D2-AE2D-E07BEC0F360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0C2F121-D883-9444-AC9A-1C8606B43428}" type="presOf" srcId="{4BF056E8-FE96-4422-A564-F37E361D902B}" destId="{F1467BFD-279A-6641-B5C7-72680E02D27D}" srcOrd="0" destOrd="0" presId="urn:microsoft.com/office/officeart/2005/8/layout/vList5"/>
    <dgm:cxn modelId="{C24D2724-EC89-8546-83BA-13BEAC11A0A9}" type="presOf" srcId="{1E31B336-27D6-48D2-AE2D-E07BEC0F360B}" destId="{ABC11C4A-CAE3-954E-896D-AC0CC2F41369}" srcOrd="0" destOrd="0" presId="urn:microsoft.com/office/officeart/2005/8/layout/vList5"/>
    <dgm:cxn modelId="{3D5EA632-F28A-6247-9530-F23F618C12AD}" type="presOf" srcId="{208B54E0-ECD9-45D0-907D-E7B88FA33A48}" destId="{C6DB870E-3127-CB44-94A9-669D6F76D2F5}" srcOrd="0" destOrd="0" presId="urn:microsoft.com/office/officeart/2005/8/layout/vList5"/>
    <dgm:cxn modelId="{67B3994D-0ADB-4D26-AEAD-B5DE4D988ECD}" srcId="{4F9FD159-F9FF-4308-A7CB-6964E65D5768}" destId="{D48C6E45-5518-4D25-BBDD-FE225A5CE0B0}" srcOrd="0" destOrd="0" parTransId="{C6C22230-A969-4B70-B379-B65272923E74}" sibTransId="{3E9E2A2D-D5F4-4804-AFA6-90664267A05C}"/>
    <dgm:cxn modelId="{BCBF5F6C-FB64-4241-8077-CEED89D7792E}" srcId="{1E31B336-27D6-48D2-AE2D-E07BEC0F360B}" destId="{39A38AA8-D130-4DE8-B2E7-E37D1B3F21E7}" srcOrd="0" destOrd="0" parTransId="{CCEB1B5D-C00A-4CEF-B219-757E22E54C17}" sibTransId="{511F9DD1-22EB-4C5E-8BF1-57ED259229A6}"/>
    <dgm:cxn modelId="{797F7076-BA0E-3A42-AE47-306F79B886C9}" type="presOf" srcId="{748B44FF-DF78-4AB0-9BF1-CFA1B815787E}" destId="{63BB437D-CA1B-1441-8332-102C24ED0D30}" srcOrd="0" destOrd="0" presId="urn:microsoft.com/office/officeart/2005/8/layout/vList5"/>
    <dgm:cxn modelId="{84DD2484-9AE2-4442-ABCF-CEE028F71DFD}" srcId="{4BF056E8-FE96-4422-A564-F37E361D902B}" destId="{208B54E0-ECD9-45D0-907D-E7B88FA33A48}" srcOrd="0" destOrd="0" parTransId="{F0B662DE-91DA-4BCA-B303-8E569A8A9707}" sibTransId="{0B0E0F71-36E0-4363-855A-6BEDE6AC3E66}"/>
    <dgm:cxn modelId="{13D0058F-4781-064D-B387-4A25AC38A121}" type="presOf" srcId="{D48C6E45-5518-4D25-BBDD-FE225A5CE0B0}" destId="{F47857C4-4996-974E-96A4-3BD65101DE0F}" srcOrd="0" destOrd="0" presId="urn:microsoft.com/office/officeart/2005/8/layout/vList5"/>
    <dgm:cxn modelId="{20260D93-626F-48D4-A4BC-AB63AAD0124C}" srcId="{4F9FD159-F9FF-4308-A7CB-6964E65D5768}" destId="{1E31B336-27D6-48D2-AE2D-E07BEC0F360B}" srcOrd="2" destOrd="0" parTransId="{76D9B152-5125-4611-AAFF-51F1A01AABA0}" sibTransId="{45BC032B-44EA-45E8-9F74-78AC0C376936}"/>
    <dgm:cxn modelId="{17240DB0-1C67-4306-B9C9-3C3B9C34A6E5}" srcId="{D48C6E45-5518-4D25-BBDD-FE225A5CE0B0}" destId="{748B44FF-DF78-4AB0-9BF1-CFA1B815787E}" srcOrd="0" destOrd="0" parTransId="{299A5233-405E-4AE2-8568-68B41A434D7A}" sibTransId="{E5E1ACEA-9DFA-4E21-8BBC-BC6961D17EBB}"/>
    <dgm:cxn modelId="{C51985D3-F5B6-5F4D-A3CE-B2F8F8B58B2E}" type="presOf" srcId="{39A38AA8-D130-4DE8-B2E7-E37D1B3F21E7}" destId="{746CEC8F-7F74-014F-BC77-C875EE29B3DB}" srcOrd="0" destOrd="0" presId="urn:microsoft.com/office/officeart/2005/8/layout/vList5"/>
    <dgm:cxn modelId="{E680DEE6-4F2B-5540-9713-0C02043A2114}" type="presOf" srcId="{4F9FD159-F9FF-4308-A7CB-6964E65D5768}" destId="{3E286D9A-52CA-8842-B248-DB6D2EDCDDEC}" srcOrd="0" destOrd="0" presId="urn:microsoft.com/office/officeart/2005/8/layout/vList5"/>
    <dgm:cxn modelId="{A0EDB1F3-766B-48CE-8929-6B4166318B36}" srcId="{4F9FD159-F9FF-4308-A7CB-6964E65D5768}" destId="{4BF056E8-FE96-4422-A564-F37E361D902B}" srcOrd="1" destOrd="0" parTransId="{933F70CB-2E41-4F69-97D2-9BB9DE5B9F1E}" sibTransId="{9A6F086F-8CD6-46F4-80BF-D0E591DB7AC0}"/>
    <dgm:cxn modelId="{D2DF0FB2-CF46-CC41-BFA9-1AC017E95AF9}" type="presParOf" srcId="{3E286D9A-52CA-8842-B248-DB6D2EDCDDEC}" destId="{45620A73-D3FE-1140-94F5-4041ADA09DF8}" srcOrd="0" destOrd="0" presId="urn:microsoft.com/office/officeart/2005/8/layout/vList5"/>
    <dgm:cxn modelId="{55FAB394-67BB-864B-8B16-0C2A057EB9D5}" type="presParOf" srcId="{45620A73-D3FE-1140-94F5-4041ADA09DF8}" destId="{F47857C4-4996-974E-96A4-3BD65101DE0F}" srcOrd="0" destOrd="0" presId="urn:microsoft.com/office/officeart/2005/8/layout/vList5"/>
    <dgm:cxn modelId="{D51E8BCC-8F68-9A41-AB6A-A41025F122A2}" type="presParOf" srcId="{45620A73-D3FE-1140-94F5-4041ADA09DF8}" destId="{63BB437D-CA1B-1441-8332-102C24ED0D30}" srcOrd="1" destOrd="0" presId="urn:microsoft.com/office/officeart/2005/8/layout/vList5"/>
    <dgm:cxn modelId="{D4823E46-3D57-ED47-B4A9-A794606FE71F}" type="presParOf" srcId="{3E286D9A-52CA-8842-B248-DB6D2EDCDDEC}" destId="{6142D91B-A640-3248-958E-155225F4F60F}" srcOrd="1" destOrd="0" presId="urn:microsoft.com/office/officeart/2005/8/layout/vList5"/>
    <dgm:cxn modelId="{D4F7E133-FC35-1345-8AE0-F8377E48E40C}" type="presParOf" srcId="{3E286D9A-52CA-8842-B248-DB6D2EDCDDEC}" destId="{32A74C38-5A4C-4B4E-A046-8B65C9857B40}" srcOrd="2" destOrd="0" presId="urn:microsoft.com/office/officeart/2005/8/layout/vList5"/>
    <dgm:cxn modelId="{15BAF24C-522A-1E47-AC35-BA785865ADC3}" type="presParOf" srcId="{32A74C38-5A4C-4B4E-A046-8B65C9857B40}" destId="{F1467BFD-279A-6641-B5C7-72680E02D27D}" srcOrd="0" destOrd="0" presId="urn:microsoft.com/office/officeart/2005/8/layout/vList5"/>
    <dgm:cxn modelId="{80EB7F21-7217-9B42-A253-44567094C8CB}" type="presParOf" srcId="{32A74C38-5A4C-4B4E-A046-8B65C9857B40}" destId="{C6DB870E-3127-CB44-94A9-669D6F76D2F5}" srcOrd="1" destOrd="0" presId="urn:microsoft.com/office/officeart/2005/8/layout/vList5"/>
    <dgm:cxn modelId="{7CF0C679-EBDE-AA49-86E6-20B8921FAC3B}" type="presParOf" srcId="{3E286D9A-52CA-8842-B248-DB6D2EDCDDEC}" destId="{BB501EE9-8946-1D4A-9022-1B411FC264E7}" srcOrd="3" destOrd="0" presId="urn:microsoft.com/office/officeart/2005/8/layout/vList5"/>
    <dgm:cxn modelId="{7D9B726D-4C1E-F247-8322-D386177E0521}" type="presParOf" srcId="{3E286D9A-52CA-8842-B248-DB6D2EDCDDEC}" destId="{90F04469-4A6E-C24F-B262-00C2739D251C}" srcOrd="4" destOrd="0" presId="urn:microsoft.com/office/officeart/2005/8/layout/vList5"/>
    <dgm:cxn modelId="{B696BA93-6234-AA44-9246-DF96FC7BF790}" type="presParOf" srcId="{90F04469-4A6E-C24F-B262-00C2739D251C}" destId="{ABC11C4A-CAE3-954E-896D-AC0CC2F41369}" srcOrd="0" destOrd="0" presId="urn:microsoft.com/office/officeart/2005/8/layout/vList5"/>
    <dgm:cxn modelId="{0830FF28-2AB2-F044-933C-EC17E7DB0D08}" type="presParOf" srcId="{90F04469-4A6E-C24F-B262-00C2739D251C}" destId="{746CEC8F-7F74-014F-BC77-C875EE29B3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B437D-CA1B-1441-8332-102C24ED0D30}">
      <dsp:nvSpPr>
        <dsp:cNvPr id="0" name=""/>
        <dsp:cNvSpPr/>
      </dsp:nvSpPr>
      <dsp:spPr>
        <a:xfrm rot="5400000">
          <a:off x="3863961" y="-1533074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An annual membership which rewards commuters would be an effective incentive.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127996"/>
        <a:ext cx="3943908" cy="657328"/>
      </dsp:txXfrm>
    </dsp:sp>
    <dsp:sp modelId="{F47857C4-4996-974E-96A4-3BD65101DE0F}">
      <dsp:nvSpPr>
        <dsp:cNvPr id="0" name=""/>
        <dsp:cNvSpPr/>
      </dsp:nvSpPr>
      <dsp:spPr>
        <a:xfrm>
          <a:off x="0" y="1379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Gill Sans" panose="020B0502020104020203" pitchFamily="34" charset="-79"/>
            </a:rPr>
            <a:t>Casual riders who complete more rides during the work week should be a focus of the campaign.</a:t>
          </a:r>
        </a:p>
      </dsp:txBody>
      <dsp:txXfrm>
        <a:off x="44450" y="45829"/>
        <a:ext cx="2149551" cy="821660"/>
      </dsp:txXfrm>
    </dsp:sp>
    <dsp:sp modelId="{C6DB870E-3127-CB44-94A9-669D6F76D2F5}">
      <dsp:nvSpPr>
        <dsp:cNvPr id="0" name=""/>
        <dsp:cNvSpPr/>
      </dsp:nvSpPr>
      <dsp:spPr>
        <a:xfrm rot="5400000">
          <a:off x="3863961" y="-576986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Brand visibility would be reinforced by the large number of riders throughout the city.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1084084"/>
        <a:ext cx="3943908" cy="657328"/>
      </dsp:txXfrm>
    </dsp:sp>
    <dsp:sp modelId="{F1467BFD-279A-6641-B5C7-72680E02D27D}">
      <dsp:nvSpPr>
        <dsp:cNvPr id="0" name=""/>
        <dsp:cNvSpPr/>
      </dsp:nvSpPr>
      <dsp:spPr>
        <a:xfrm>
          <a:off x="0" y="957467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>
              <a:latin typeface="Gill Sans" panose="020B0502020104020203" pitchFamily="34" charset="-79"/>
            </a:rPr>
            <a:t>The campaign would be most effective during the month of July.</a:t>
          </a:r>
          <a:endParaRPr lang="en-US" sz="1400" kern="1200" baseline="0" dirty="0">
            <a:latin typeface="Gill Sans" panose="020B0502020104020203" pitchFamily="34" charset="-79"/>
          </a:endParaRPr>
        </a:p>
      </dsp:txBody>
      <dsp:txXfrm>
        <a:off x="44450" y="1001917"/>
        <a:ext cx="2149551" cy="821660"/>
      </dsp:txXfrm>
    </dsp:sp>
    <dsp:sp modelId="{746CEC8F-7F74-014F-BC77-C875EE29B3DB}">
      <dsp:nvSpPr>
        <dsp:cNvPr id="0" name=""/>
        <dsp:cNvSpPr/>
      </dsp:nvSpPr>
      <dsp:spPr>
        <a:xfrm rot="5400000">
          <a:off x="3863961" y="379101"/>
          <a:ext cx="728448" cy="397946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i="1" kern="1200" baseline="0">
              <a:solidFill>
                <a:srgbClr val="5884B0"/>
              </a:solidFill>
              <a:latin typeface="Gill Sans" panose="020B0502020104020203" pitchFamily="34" charset="-79"/>
            </a:rPr>
            <a:t>A localized push notification, paired with the visual of fellow riders, would strengthen brand appeal.</a:t>
          </a:r>
          <a:endParaRPr lang="en-US" sz="1500" kern="1200" baseline="0" dirty="0">
            <a:solidFill>
              <a:srgbClr val="5884B0"/>
            </a:solidFill>
            <a:latin typeface="Gill Sans" panose="020B0502020104020203" pitchFamily="34" charset="-79"/>
          </a:endParaRPr>
        </a:p>
      </dsp:txBody>
      <dsp:txXfrm rot="-5400000">
        <a:off x="2238451" y="2040171"/>
        <a:ext cx="3943908" cy="657328"/>
      </dsp:txXfrm>
    </dsp:sp>
    <dsp:sp modelId="{ABC11C4A-CAE3-954E-896D-AC0CC2F41369}">
      <dsp:nvSpPr>
        <dsp:cNvPr id="0" name=""/>
        <dsp:cNvSpPr/>
      </dsp:nvSpPr>
      <dsp:spPr>
        <a:xfrm>
          <a:off x="0" y="1913556"/>
          <a:ext cx="2238451" cy="910560"/>
        </a:xfrm>
        <a:prstGeom prst="roundRect">
          <a:avLst/>
        </a:prstGeom>
        <a:gradFill rotWithShape="0">
          <a:gsLst>
            <a:gs pos="0">
              <a:srgbClr val="FBA548"/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>
              <a:latin typeface="Gill Sans" panose="020B0502020104020203" pitchFamily="34" charset="-79"/>
            </a:rPr>
            <a:t>The location-based element of the campaign should target casual riders at Navy Pier.</a:t>
          </a:r>
          <a:endParaRPr lang="en-US" sz="1400" kern="1200" baseline="0" dirty="0">
            <a:latin typeface="Gill Sans" panose="020B0502020104020203" pitchFamily="34" charset="-79"/>
          </a:endParaRPr>
        </a:p>
      </dsp:txBody>
      <dsp:txXfrm>
        <a:off x="44450" y="1958006"/>
        <a:ext cx="2149551" cy="821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8F80-F499-8084-C7EF-58B91287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173A8-E060-D9E7-B82B-E4919029C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726E8-B6F0-8384-085A-BDE270AE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B8CCB-DC27-AC23-1040-9B62F8F8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4EC2-92D6-D637-F579-3D8E2647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0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2FB1-6103-E38F-C887-A13F774F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506A3-EF01-F9EC-9244-977636B30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EC9C-C050-9749-1DCA-2F4C0FD3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43DF-D1A2-342F-F001-9DB3B7D6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8498F-3FBF-0F14-D147-1E255916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1CB24-D858-04C8-90EF-D18AFAAD9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8E74C-5934-46F3-156B-53EDB1FDD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3AFC-8832-42AE-D6DB-4EB4615D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983CC-0819-AF13-4DBA-8D2B7479B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7289D-C7A1-8BA1-309E-09A73BED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E454-291C-575C-35B6-F2EA1FB9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C467-57D6-8E39-1226-06BF03E27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ADF21-0D35-2B95-4477-B0E1F40D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FF8E4-B488-AEC4-8832-C8A2121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D20D-3908-479B-DC31-6B848A0B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1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59D3-28BD-5D48-6BD4-90E6602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DB9FA-5D69-577F-7A83-F067BAD52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17DEF-289F-D581-2EC4-52BB02BA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72DE2-ADDA-CF1D-A838-B5E4739D5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AE81D-CB9E-84C8-4E92-9820A597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4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26751-E281-8D21-9EA8-70227F9C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EBA7-08A5-98F3-B18A-3C1AA6BCB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21A39-8946-9C15-69E4-9BC81F635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81D17-2E6E-1C87-889E-E7AFBDA3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BDD10-20CF-363E-686D-F8E3765C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D35A8-BD16-0806-5610-F0FE17D8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9064-408A-09DC-530D-7D5788BDC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19E09-EDD8-E907-ABF6-FEF132DEA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A6F64-B0D2-5708-24B1-31F3B55E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A06E9-A525-9019-4FB2-DFC5B5107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71FF0-D80A-1068-1108-0AB921FE2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4CA5BD-D747-7805-0021-EF5D0517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E1854-69C0-0AB1-A7DF-3940C7C31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C9382B-130A-9E1A-C1B1-42900DF5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1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25F4-3229-6739-65FB-FE39FEEF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EC052-448E-08B5-24F5-59C796FC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DC77-6CF4-E618-E63B-28E0B7F2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1B08A-118B-06F5-BB07-B217909B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2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25169-3AF7-85D9-624C-4CF91F77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986B8-FBFD-E98F-0FCD-1897B2EE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2434-DCC1-5B4A-A2C3-D6156CE3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51A1-E0DA-2947-6C96-DC5CA6F7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799E-3EDC-3CE1-DB5A-ADE385121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09351-97C3-98E5-B4BC-09C8A9FE9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4CCBC-7BC9-03CC-8EF1-BA15CC7B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2685F-4BC7-6C5F-930F-EC596AF5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B591-4C39-2BF4-9416-80593A71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9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2EC7-941F-5913-460B-D20389E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0E66BA-EE45-290F-3026-BB4C8D5E3F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F7730-8A2E-6AAB-6D9A-44CCB7DB0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05BBE-1C31-4360-4B57-8086B439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F839C-8A1B-97E5-5CAA-29219855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68A6-7FB4-9551-2A2C-2A271808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7D3B8-E708-D269-F545-296D17D2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15F66-1A2B-0344-04FF-87968A45B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BBD3-F81B-0AC7-FA7E-1E10BFF75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BB0A-E901-C341-8DAA-F4A7E2FC32AD}" type="datetimeFigureOut">
              <a:rPr lang="en-US" smtClean="0"/>
              <a:t>12/12/22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637F7-0CA4-2F72-6A4F-CE8C92ED1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3A7C-B8A6-C1EE-3903-F55D7992A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7174B-FC6E-6B45-8EE4-94DA693CB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man standing behind a line of bicycles">
            <a:extLst>
              <a:ext uri="{FF2B5EF4-FFF2-40B4-BE49-F238E27FC236}">
                <a16:creationId xmlns:a16="http://schemas.microsoft.com/office/drawing/2014/main" id="{532EA12A-55D6-A6AB-DAEC-CD823BA51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A218F-EA78-3C25-0078-7774D7B1D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 anchorCtr="0">
            <a:normAutofit/>
          </a:bodyPr>
          <a:lstStyle/>
          <a:p>
            <a:pPr algn="l"/>
            <a:r>
              <a:rPr lang="en-US" sz="4800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</a:t>
            </a:r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59861-D905-95C8-E2FE-646E37409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anchorCtr="0">
            <a:normAutofit/>
          </a:bodyPr>
          <a:lstStyle/>
          <a:p>
            <a:pPr algn="l"/>
            <a:r>
              <a:rPr lang="en-US" sz="2000" dirty="0">
                <a:solidFill>
                  <a:srgbClr val="5884B0"/>
                </a:solidFill>
                <a:latin typeface="Gill Sans" panose="020B0502020104020203" pitchFamily="34" charset="-79"/>
              </a:rPr>
              <a:t>Presented by: Chris Fields</a:t>
            </a:r>
          </a:p>
          <a:p>
            <a:pPr algn="l"/>
            <a:r>
              <a:rPr lang="en-US" sz="2000" dirty="0">
                <a:solidFill>
                  <a:srgbClr val="5884B0"/>
                </a:solidFill>
                <a:latin typeface="Gill Sans" panose="020B0502020104020203" pitchFamily="34" charset="-79"/>
              </a:rPr>
              <a:t>Last Updated: November 3,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868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irless bicycle tire, wheel spokes and reflector">
            <a:extLst>
              <a:ext uri="{FF2B5EF4-FFF2-40B4-BE49-F238E27FC236}">
                <a16:creationId xmlns:a16="http://schemas.microsoft.com/office/drawing/2014/main" id="{C4AE8E8D-418E-6385-191F-696DD114B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" r="23298" b="870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64D22-0C28-4588-5486-7F381807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3465575"/>
            <a:ext cx="4023360" cy="860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Objective: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411CC-9342-F9AB-92C9-C1ED0BC88A44}"/>
              </a:ext>
            </a:extLst>
          </p:cNvPr>
          <p:cNvSpPr txBox="1"/>
          <p:nvPr/>
        </p:nvSpPr>
        <p:spPr>
          <a:xfrm>
            <a:off x="637775" y="4748733"/>
            <a:ext cx="3611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Identify the key differences in bicycle usage between </a:t>
            </a:r>
            <a:r>
              <a:rPr lang="en-US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Cyclistic’s</a:t>
            </a:r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 annual members and their casual riders.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33FED-0546-F26A-4C90-A15C9E2A677A}"/>
              </a:ext>
            </a:extLst>
          </p:cNvPr>
          <p:cNvSpPr txBox="1"/>
          <p:nvPr/>
        </p:nvSpPr>
        <p:spPr>
          <a:xfrm>
            <a:off x="637776" y="1358736"/>
            <a:ext cx="3611496" cy="1200329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884B0"/>
                </a:solidFill>
                <a:latin typeface="Gill Sans" panose="020B0502020104020203" pitchFamily="34" charset="-79"/>
              </a:rPr>
              <a:t>Cyclistic</a:t>
            </a:r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 is designing a new digital media strategy, focused on converting casual riders into annual members.  </a:t>
            </a:r>
          </a:p>
        </p:txBody>
      </p:sp>
    </p:spTree>
    <p:extLst>
      <p:ext uri="{BB962C8B-B14F-4D97-AF65-F5344CB8AC3E}">
        <p14:creationId xmlns:p14="http://schemas.microsoft.com/office/powerpoint/2010/main" val="71335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BEB3B-6D78-12D2-6E1F-BA562D3F3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Weekly Data</a:t>
            </a:r>
          </a:p>
        </p:txBody>
      </p:sp>
      <p:sp>
        <p:nvSpPr>
          <p:cNvPr id="31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C3BCA7B-D873-B7C5-E7BF-8927B9FA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86" y="0"/>
            <a:ext cx="6944314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3BFC4-83D9-6596-404D-FA9D7A88220B}"/>
              </a:ext>
            </a:extLst>
          </p:cNvPr>
          <p:cNvSpPr txBox="1"/>
          <p:nvPr/>
        </p:nvSpPr>
        <p:spPr>
          <a:xfrm>
            <a:off x="477982" y="4785631"/>
            <a:ext cx="4023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The greatest divergence in ridership occurs during the work week, when members complete the greatest number of rides.</a:t>
            </a:r>
          </a:p>
        </p:txBody>
      </p:sp>
    </p:spTree>
    <p:extLst>
      <p:ext uri="{BB962C8B-B14F-4D97-AF65-F5344CB8AC3E}">
        <p14:creationId xmlns:p14="http://schemas.microsoft.com/office/powerpoint/2010/main" val="350170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2997A-C50A-8390-9D19-59839179F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Monthly Data</a:t>
            </a:r>
          </a:p>
        </p:txBody>
      </p:sp>
      <p:sp>
        <p:nvSpPr>
          <p:cNvPr id="18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A235B18-989E-AFFD-F958-02F5446E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33" y="0"/>
            <a:ext cx="6936467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CBACAA-F26B-DA57-F74B-3FE842361984}"/>
              </a:ext>
            </a:extLst>
          </p:cNvPr>
          <p:cNvSpPr txBox="1"/>
          <p:nvPr/>
        </p:nvSpPr>
        <p:spPr>
          <a:xfrm>
            <a:off x="477981" y="4879361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Casual ridership peaks in July, while member usage overshadows casual riders from late summer to early spring.</a:t>
            </a:r>
          </a:p>
        </p:txBody>
      </p:sp>
    </p:spTree>
    <p:extLst>
      <p:ext uri="{BB962C8B-B14F-4D97-AF65-F5344CB8AC3E}">
        <p14:creationId xmlns:p14="http://schemas.microsoft.com/office/powerpoint/2010/main" val="12004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876D5-033D-D5F7-774D-E0D412D8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5884B0"/>
                </a:solidFill>
                <a:latin typeface="Gill Sans" panose="020B0502020104020203" pitchFamily="34" charset="-79"/>
              </a:rPr>
              <a:t>Geographic Data</a:t>
            </a:r>
          </a:p>
        </p:txBody>
      </p:sp>
      <p:sp>
        <p:nvSpPr>
          <p:cNvPr id="17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F6B3C62-C62F-3439-AC2E-C8AC6DC8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03" y="3585"/>
            <a:ext cx="7014397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BD41C-E7B7-5B35-D0D1-CED5B88410C4}"/>
              </a:ext>
            </a:extLst>
          </p:cNvPr>
          <p:cNvSpPr txBox="1"/>
          <p:nvPr/>
        </p:nvSpPr>
        <p:spPr>
          <a:xfrm>
            <a:off x="477980" y="4840941"/>
            <a:ext cx="4023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84B0"/>
                </a:solidFill>
                <a:latin typeface="Gill Sans" panose="020B0502020104020203" pitchFamily="34" charset="-79"/>
              </a:rPr>
              <a:t>Navy Pier is the most popular starting point for casual riders during their peak month of July.</a:t>
            </a:r>
          </a:p>
        </p:txBody>
      </p:sp>
    </p:spTree>
    <p:extLst>
      <p:ext uri="{BB962C8B-B14F-4D97-AF65-F5344CB8AC3E}">
        <p14:creationId xmlns:p14="http://schemas.microsoft.com/office/powerpoint/2010/main" val="354170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A234C-9800-DBBC-F463-B008935B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rgbClr val="5884B0"/>
                </a:solidFill>
                <a:latin typeface="Gill Sans" panose="020B0502020104020203" pitchFamily="34" charset="-79"/>
                <a:ea typeface="+mj-ea"/>
                <a:cs typeface="+mj-cs"/>
              </a:rPr>
              <a:t>Conclusion</a:t>
            </a:r>
            <a:endParaRPr lang="en-US" sz="5200" kern="1200" dirty="0">
              <a:solidFill>
                <a:srgbClr val="5884B0"/>
              </a:solidFill>
              <a:latin typeface="Gill Sans" panose="020B0502020104020203" pitchFamily="34" charset="-79"/>
              <a:ea typeface="+mj-ea"/>
              <a:cs typeface="+mj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" name="Graphic 15" descr="Bike">
            <a:extLst>
              <a:ext uri="{FF2B5EF4-FFF2-40B4-BE49-F238E27FC236}">
                <a16:creationId xmlns:a16="http://schemas.microsoft.com/office/drawing/2014/main" id="{30B4FF1D-1506-38BD-DDCF-883272CE6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  <p:graphicFrame>
        <p:nvGraphicFramePr>
          <p:cNvPr id="25" name="TextBox 3">
            <a:extLst>
              <a:ext uri="{FF2B5EF4-FFF2-40B4-BE49-F238E27FC236}">
                <a16:creationId xmlns:a16="http://schemas.microsoft.com/office/drawing/2014/main" id="{7E073F4C-4897-024A-E64A-9A5A60B74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320217"/>
              </p:ext>
            </p:extLst>
          </p:nvPr>
        </p:nvGraphicFramePr>
        <p:xfrm>
          <a:off x="612648" y="3355848"/>
          <a:ext cx="6217920" cy="2825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152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</TotalTime>
  <Words>204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Office Theme</vt:lpstr>
      <vt:lpstr>Cyclistic Case Study</vt:lpstr>
      <vt:lpstr>Objective:</vt:lpstr>
      <vt:lpstr>Weekly Data</vt:lpstr>
      <vt:lpstr>Monthly Data</vt:lpstr>
      <vt:lpstr>Geographic Data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Fields</dc:creator>
  <cp:lastModifiedBy>Chris Fields</cp:lastModifiedBy>
  <cp:revision>14</cp:revision>
  <dcterms:created xsi:type="dcterms:W3CDTF">2022-11-03T18:24:37Z</dcterms:created>
  <dcterms:modified xsi:type="dcterms:W3CDTF">2022-12-13T06:16:10Z</dcterms:modified>
</cp:coreProperties>
</file>